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Open Sans" panose="020B0606030504020204" pitchFamily="3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4" d="100"/>
          <a:sy n="54" d="100"/>
        </p:scale>
        <p:origin x="7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706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65534"/>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Emergency Wallet: Never Miss a Transaction</a:t>
            </a:r>
            <a:endParaRPr lang="en-US" sz="4450" dirty="0"/>
          </a:p>
        </p:txBody>
      </p:sp>
      <p:sp>
        <p:nvSpPr>
          <p:cNvPr id="4" name="Text 1"/>
          <p:cNvSpPr/>
          <p:nvPr/>
        </p:nvSpPr>
        <p:spPr>
          <a:xfrm>
            <a:off x="793790" y="4123253"/>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Digital payment failures cost businesses billions. The Emergency Wallet is a backup solution for failed online payments. It temporarily covers transactions during outages, ensuring a seamless customer experience.</a:t>
            </a:r>
            <a:endParaRPr lang="en-US" sz="1750" dirty="0"/>
          </a:p>
        </p:txBody>
      </p:sp>
      <p:sp>
        <p:nvSpPr>
          <p:cNvPr id="5" name="Shape 2"/>
          <p:cNvSpPr/>
          <p:nvPr/>
        </p:nvSpPr>
        <p:spPr>
          <a:xfrm>
            <a:off x="793790" y="5484019"/>
            <a:ext cx="362903" cy="362903"/>
          </a:xfrm>
          <a:prstGeom prst="roundRect">
            <a:avLst>
              <a:gd name="adj" fmla="val 25194296"/>
            </a:avLst>
          </a:prstGeom>
          <a:noFill/>
          <a:ln w="7620">
            <a:solidFill>
              <a:srgbClr val="FFFFFF"/>
            </a:solidFill>
            <a:prstDash val="solid"/>
          </a:ln>
        </p:spPr>
        <p:txBody>
          <a:bodyPr/>
          <a:lstStyle/>
          <a:p>
            <a:endParaRPr lang="en-IN"/>
          </a:p>
        </p:txBody>
      </p:sp>
      <p:pic>
        <p:nvPicPr>
          <p:cNvPr id="6" name="Image 1" descr="preencoded.png"/>
          <p:cNvPicPr>
            <a:picLocks noChangeAspect="1"/>
          </p:cNvPicPr>
          <p:nvPr/>
        </p:nvPicPr>
        <p:blipFill>
          <a:blip r:embed="rId4"/>
          <a:stretch>
            <a:fillRect/>
          </a:stretch>
        </p:blipFill>
        <p:spPr>
          <a:xfrm>
            <a:off x="801410" y="5491639"/>
            <a:ext cx="347663" cy="347663"/>
          </a:xfrm>
          <a:prstGeom prst="rect">
            <a:avLst/>
          </a:prstGeom>
        </p:spPr>
      </p:pic>
      <p:sp>
        <p:nvSpPr>
          <p:cNvPr id="7" name="Text 3"/>
          <p:cNvSpPr/>
          <p:nvPr/>
        </p:nvSpPr>
        <p:spPr>
          <a:xfrm>
            <a:off x="1270040" y="5467112"/>
            <a:ext cx="1854041" cy="396835"/>
          </a:xfrm>
          <a:prstGeom prst="rect">
            <a:avLst/>
          </a:prstGeom>
          <a:noFill/>
          <a:ln/>
        </p:spPr>
        <p:txBody>
          <a:bodyPr wrap="none" lIns="0" tIns="0" rIns="0" bIns="0" rtlCol="0" anchor="t"/>
          <a:lstStyle/>
          <a:p>
            <a:pPr marL="0" indent="0" algn="l">
              <a:lnSpc>
                <a:spcPts val="3100"/>
              </a:lnSpc>
              <a:buNone/>
            </a:pPr>
            <a:r>
              <a:rPr lang="en-US" sz="2200" b="1" dirty="0">
                <a:solidFill>
                  <a:srgbClr val="443728"/>
                </a:solidFill>
                <a:latin typeface="Open Sans Bold" pitchFamily="34" charset="0"/>
                <a:ea typeface="Open Sans Bold" pitchFamily="34" charset="-122"/>
                <a:cs typeface="Open Sans Bold" pitchFamily="34" charset="-120"/>
              </a:rPr>
              <a:t>by Sai Kumar</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47512"/>
            <a:ext cx="7498080"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The Problem: Payment Failures</a:t>
            </a:r>
            <a:endParaRPr lang="en-US" sz="4450" dirty="0"/>
          </a:p>
        </p:txBody>
      </p:sp>
      <p:sp>
        <p:nvSpPr>
          <p:cNvPr id="4" name="Shape 1"/>
          <p:cNvSpPr/>
          <p:nvPr/>
        </p:nvSpPr>
        <p:spPr>
          <a:xfrm>
            <a:off x="6280190" y="2096453"/>
            <a:ext cx="510302" cy="510302"/>
          </a:xfrm>
          <a:prstGeom prst="roundRect">
            <a:avLst>
              <a:gd name="adj" fmla="val 18669"/>
            </a:avLst>
          </a:prstGeom>
          <a:solidFill>
            <a:srgbClr val="EBE2E0"/>
          </a:solidFill>
          <a:ln w="7620">
            <a:solidFill>
              <a:srgbClr val="D1C8C6"/>
            </a:solidFill>
            <a:prstDash val="solid"/>
          </a:ln>
        </p:spPr>
        <p:txBody>
          <a:bodyPr/>
          <a:lstStyle/>
          <a:p>
            <a:endParaRPr lang="en-IN"/>
          </a:p>
        </p:txBody>
      </p:sp>
      <p:pic>
        <p:nvPicPr>
          <p:cNvPr id="5" name="Image 1" descr="preencoded.png"/>
          <p:cNvPicPr>
            <a:picLocks noChangeAspect="1"/>
          </p:cNvPicPr>
          <p:nvPr/>
        </p:nvPicPr>
        <p:blipFill>
          <a:blip r:embed="rId4"/>
          <a:stretch>
            <a:fillRect/>
          </a:stretch>
        </p:blipFill>
        <p:spPr>
          <a:xfrm>
            <a:off x="6365260" y="2138958"/>
            <a:ext cx="340162" cy="425291"/>
          </a:xfrm>
          <a:prstGeom prst="rect">
            <a:avLst/>
          </a:prstGeom>
        </p:spPr>
      </p:pic>
      <p:sp>
        <p:nvSpPr>
          <p:cNvPr id="6" name="Text 2"/>
          <p:cNvSpPr/>
          <p:nvPr/>
        </p:nvSpPr>
        <p:spPr>
          <a:xfrm>
            <a:off x="7017306" y="217431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High Failure Rate</a:t>
            </a:r>
            <a:endParaRPr lang="en-US" sz="2200" dirty="0"/>
          </a:p>
        </p:txBody>
      </p:sp>
      <p:sp>
        <p:nvSpPr>
          <p:cNvPr id="7" name="Text 3"/>
          <p:cNvSpPr/>
          <p:nvPr/>
        </p:nvSpPr>
        <p:spPr>
          <a:xfrm>
            <a:off x="7017306" y="2664738"/>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Online payments fail 5-15% of the time.</a:t>
            </a:r>
            <a:endParaRPr lang="en-US" sz="1750" dirty="0"/>
          </a:p>
        </p:txBody>
      </p:sp>
      <p:sp>
        <p:nvSpPr>
          <p:cNvPr id="8" name="Shape 4"/>
          <p:cNvSpPr/>
          <p:nvPr/>
        </p:nvSpPr>
        <p:spPr>
          <a:xfrm>
            <a:off x="6280190" y="3481268"/>
            <a:ext cx="510302" cy="510302"/>
          </a:xfrm>
          <a:prstGeom prst="roundRect">
            <a:avLst>
              <a:gd name="adj" fmla="val 18669"/>
            </a:avLst>
          </a:prstGeom>
          <a:solidFill>
            <a:srgbClr val="EBE2E0"/>
          </a:solidFill>
          <a:ln w="7620">
            <a:solidFill>
              <a:srgbClr val="D1C8C6"/>
            </a:solidFill>
            <a:prstDash val="solid"/>
          </a:ln>
        </p:spPr>
        <p:txBody>
          <a:bodyPr/>
          <a:lstStyle/>
          <a:p>
            <a:endParaRPr lang="en-IN"/>
          </a:p>
        </p:txBody>
      </p:sp>
      <p:pic>
        <p:nvPicPr>
          <p:cNvPr id="9" name="Image 2" descr="preencoded.png"/>
          <p:cNvPicPr>
            <a:picLocks noChangeAspect="1"/>
          </p:cNvPicPr>
          <p:nvPr/>
        </p:nvPicPr>
        <p:blipFill>
          <a:blip r:embed="rId5"/>
          <a:stretch>
            <a:fillRect/>
          </a:stretch>
        </p:blipFill>
        <p:spPr>
          <a:xfrm>
            <a:off x="6365260" y="3523774"/>
            <a:ext cx="340162" cy="425291"/>
          </a:xfrm>
          <a:prstGeom prst="rect">
            <a:avLst/>
          </a:prstGeom>
        </p:spPr>
      </p:pic>
      <p:sp>
        <p:nvSpPr>
          <p:cNvPr id="10" name="Text 5"/>
          <p:cNvSpPr/>
          <p:nvPr/>
        </p:nvSpPr>
        <p:spPr>
          <a:xfrm>
            <a:off x="7017306" y="355913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Technical Causes</a:t>
            </a:r>
            <a:endParaRPr lang="en-US" sz="2200" dirty="0"/>
          </a:p>
        </p:txBody>
      </p:sp>
      <p:sp>
        <p:nvSpPr>
          <p:cNvPr id="11" name="Text 6"/>
          <p:cNvSpPr/>
          <p:nvPr/>
        </p:nvSpPr>
        <p:spPr>
          <a:xfrm>
            <a:off x="7017306" y="4049554"/>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Server outages, maintenance, and other technical issues.</a:t>
            </a:r>
            <a:endParaRPr lang="en-US" sz="1750" dirty="0"/>
          </a:p>
        </p:txBody>
      </p:sp>
      <p:sp>
        <p:nvSpPr>
          <p:cNvPr id="12" name="Shape 7"/>
          <p:cNvSpPr/>
          <p:nvPr/>
        </p:nvSpPr>
        <p:spPr>
          <a:xfrm>
            <a:off x="6280190" y="4866084"/>
            <a:ext cx="510302" cy="510302"/>
          </a:xfrm>
          <a:prstGeom prst="roundRect">
            <a:avLst>
              <a:gd name="adj" fmla="val 18669"/>
            </a:avLst>
          </a:prstGeom>
          <a:solidFill>
            <a:srgbClr val="EBE2E0"/>
          </a:solidFill>
          <a:ln w="7620">
            <a:solidFill>
              <a:srgbClr val="D1C8C6"/>
            </a:solidFill>
            <a:prstDash val="solid"/>
          </a:ln>
        </p:spPr>
        <p:txBody>
          <a:bodyPr/>
          <a:lstStyle/>
          <a:p>
            <a:endParaRPr lang="en-IN"/>
          </a:p>
        </p:txBody>
      </p:sp>
      <p:pic>
        <p:nvPicPr>
          <p:cNvPr id="13" name="Image 3" descr="preencoded.png"/>
          <p:cNvPicPr>
            <a:picLocks noChangeAspect="1"/>
          </p:cNvPicPr>
          <p:nvPr/>
        </p:nvPicPr>
        <p:blipFill>
          <a:blip r:embed="rId6"/>
          <a:stretch>
            <a:fillRect/>
          </a:stretch>
        </p:blipFill>
        <p:spPr>
          <a:xfrm>
            <a:off x="6365260" y="4908590"/>
            <a:ext cx="340162" cy="425291"/>
          </a:xfrm>
          <a:prstGeom prst="rect">
            <a:avLst/>
          </a:prstGeom>
        </p:spPr>
      </p:pic>
      <p:sp>
        <p:nvSpPr>
          <p:cNvPr id="14" name="Text 8"/>
          <p:cNvSpPr/>
          <p:nvPr/>
        </p:nvSpPr>
        <p:spPr>
          <a:xfrm>
            <a:off x="7017306" y="494395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Significant Impact</a:t>
            </a:r>
            <a:endParaRPr lang="en-US" sz="2200" dirty="0"/>
          </a:p>
        </p:txBody>
      </p:sp>
      <p:sp>
        <p:nvSpPr>
          <p:cNvPr id="15" name="Text 9"/>
          <p:cNvSpPr/>
          <p:nvPr/>
        </p:nvSpPr>
        <p:spPr>
          <a:xfrm>
            <a:off x="7017306" y="5434370"/>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Lost sales, customer frustration, and brand damage.</a:t>
            </a:r>
            <a:endParaRPr lang="en-US" sz="1750" dirty="0"/>
          </a:p>
        </p:txBody>
      </p:sp>
      <p:sp>
        <p:nvSpPr>
          <p:cNvPr id="16" name="Shape 10"/>
          <p:cNvSpPr/>
          <p:nvPr/>
        </p:nvSpPr>
        <p:spPr>
          <a:xfrm>
            <a:off x="6280190" y="6250900"/>
            <a:ext cx="510302" cy="510302"/>
          </a:xfrm>
          <a:prstGeom prst="roundRect">
            <a:avLst>
              <a:gd name="adj" fmla="val 18669"/>
            </a:avLst>
          </a:prstGeom>
          <a:solidFill>
            <a:srgbClr val="EBE2E0"/>
          </a:solidFill>
          <a:ln w="7620">
            <a:solidFill>
              <a:srgbClr val="D1C8C6"/>
            </a:solidFill>
            <a:prstDash val="solid"/>
          </a:ln>
        </p:spPr>
        <p:txBody>
          <a:bodyPr/>
          <a:lstStyle/>
          <a:p>
            <a:endParaRPr lang="en-IN"/>
          </a:p>
        </p:txBody>
      </p:sp>
      <p:pic>
        <p:nvPicPr>
          <p:cNvPr id="17" name="Image 4" descr="preencoded.png"/>
          <p:cNvPicPr>
            <a:picLocks noChangeAspect="1"/>
          </p:cNvPicPr>
          <p:nvPr/>
        </p:nvPicPr>
        <p:blipFill>
          <a:blip r:embed="rId7"/>
          <a:stretch>
            <a:fillRect/>
          </a:stretch>
        </p:blipFill>
        <p:spPr>
          <a:xfrm>
            <a:off x="6365260" y="6293406"/>
            <a:ext cx="340162" cy="425291"/>
          </a:xfrm>
          <a:prstGeom prst="rect">
            <a:avLst/>
          </a:prstGeom>
        </p:spPr>
      </p:pic>
      <p:sp>
        <p:nvSpPr>
          <p:cNvPr id="18" name="Text 11"/>
          <p:cNvSpPr/>
          <p:nvPr/>
        </p:nvSpPr>
        <p:spPr>
          <a:xfrm>
            <a:off x="7017306" y="632876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Real-World Example</a:t>
            </a:r>
            <a:endParaRPr lang="en-US" sz="2200" dirty="0"/>
          </a:p>
        </p:txBody>
      </p:sp>
      <p:sp>
        <p:nvSpPr>
          <p:cNvPr id="19" name="Text 12"/>
          <p:cNvSpPr/>
          <p:nvPr/>
        </p:nvSpPr>
        <p:spPr>
          <a:xfrm>
            <a:off x="7017306" y="6819186"/>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20% of transactions failed during a major UPI outage.</a:t>
            </a:r>
            <a:endParaRPr lang="en-US" sz="1750" dirty="0"/>
          </a:p>
        </p:txBody>
      </p:sp>
      <p:sp>
        <p:nvSpPr>
          <p:cNvPr id="20" name="Rectangle 19">
            <a:extLst>
              <a:ext uri="{FF2B5EF4-FFF2-40B4-BE49-F238E27FC236}">
                <a16:creationId xmlns:a16="http://schemas.microsoft.com/office/drawing/2014/main" id="{8DA92CD5-94CA-617C-79CF-8A6276C20E52}"/>
              </a:ext>
            </a:extLst>
          </p:cNvPr>
          <p:cNvSpPr/>
          <p:nvPr/>
        </p:nvSpPr>
        <p:spPr>
          <a:xfrm>
            <a:off x="12742223" y="7729392"/>
            <a:ext cx="1769424" cy="474610"/>
          </a:xfrm>
          <a:prstGeom prst="rect">
            <a:avLst/>
          </a:prstGeom>
          <a:solidFill>
            <a:srgbClr val="FFFC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6618" y="622340"/>
            <a:ext cx="6670953" cy="705564"/>
          </a:xfrm>
          <a:prstGeom prst="rect">
            <a:avLst/>
          </a:prstGeom>
          <a:noFill/>
          <a:ln/>
        </p:spPr>
        <p:txBody>
          <a:bodyPr wrap="none" lIns="0" tIns="0" rIns="0" bIns="0" rtlCol="0" anchor="t"/>
          <a:lstStyle/>
          <a:p>
            <a:pPr marL="0" indent="0" algn="l">
              <a:lnSpc>
                <a:spcPts val="5550"/>
              </a:lnSpc>
              <a:buNone/>
            </a:pPr>
            <a:r>
              <a:rPr lang="en-US" sz="4400" b="1" dirty="0">
                <a:solidFill>
                  <a:srgbClr val="443728"/>
                </a:solidFill>
                <a:latin typeface="Crimson Pro Bold" pitchFamily="34" charset="0"/>
                <a:ea typeface="Crimson Pro Bold" pitchFamily="34" charset="-122"/>
                <a:cs typeface="Crimson Pro Bold" pitchFamily="34" charset="-120"/>
              </a:rPr>
              <a:t>Solution: Emergency Wallet</a:t>
            </a:r>
            <a:endParaRPr lang="en-US" sz="4400" dirty="0"/>
          </a:p>
        </p:txBody>
      </p:sp>
      <p:sp>
        <p:nvSpPr>
          <p:cNvPr id="4" name="Shape 1"/>
          <p:cNvSpPr/>
          <p:nvPr/>
        </p:nvSpPr>
        <p:spPr>
          <a:xfrm>
            <a:off x="6276618" y="1666518"/>
            <a:ext cx="7563564" cy="1315879"/>
          </a:xfrm>
          <a:prstGeom prst="roundRect">
            <a:avLst>
              <a:gd name="adj" fmla="val 7206"/>
            </a:avLst>
          </a:prstGeom>
          <a:solidFill>
            <a:srgbClr val="EBE2E0"/>
          </a:solidFill>
          <a:ln w="7620">
            <a:solidFill>
              <a:srgbClr val="D1C8C6"/>
            </a:solidFill>
            <a:prstDash val="solid"/>
          </a:ln>
        </p:spPr>
        <p:txBody>
          <a:bodyPr/>
          <a:lstStyle/>
          <a:p>
            <a:endParaRPr lang="en-IN"/>
          </a:p>
        </p:txBody>
      </p:sp>
      <p:sp>
        <p:nvSpPr>
          <p:cNvPr id="5" name="Text 2"/>
          <p:cNvSpPr/>
          <p:nvPr/>
        </p:nvSpPr>
        <p:spPr>
          <a:xfrm>
            <a:off x="6509980" y="1899880"/>
            <a:ext cx="2822258" cy="352663"/>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Instant Activation</a:t>
            </a:r>
            <a:endParaRPr lang="en-US" sz="2200" dirty="0"/>
          </a:p>
        </p:txBody>
      </p:sp>
      <p:sp>
        <p:nvSpPr>
          <p:cNvPr id="6" name="Text 3"/>
          <p:cNvSpPr/>
          <p:nvPr/>
        </p:nvSpPr>
        <p:spPr>
          <a:xfrm>
            <a:off x="6509980" y="2387918"/>
            <a:ext cx="7096839" cy="361117"/>
          </a:xfrm>
          <a:prstGeom prst="rect">
            <a:avLst/>
          </a:prstGeom>
          <a:noFill/>
          <a:ln/>
        </p:spPr>
        <p:txBody>
          <a:bodyPr wrap="none" lIns="0" tIns="0" rIns="0" bIns="0" rtlCol="0" anchor="t"/>
          <a:lstStyle/>
          <a:p>
            <a:pPr marL="0" indent="0" algn="l">
              <a:lnSpc>
                <a:spcPts val="2800"/>
              </a:lnSpc>
              <a:buNone/>
            </a:pPr>
            <a:r>
              <a:rPr lang="en-US" sz="1750" dirty="0">
                <a:solidFill>
                  <a:srgbClr val="443728"/>
                </a:solidFill>
                <a:latin typeface="Open Sans" pitchFamily="34" charset="0"/>
                <a:ea typeface="Open Sans" pitchFamily="34" charset="-122"/>
                <a:cs typeface="Open Sans" pitchFamily="34" charset="-120"/>
              </a:rPr>
              <a:t>Activated automatically during payment failures.</a:t>
            </a:r>
            <a:endParaRPr lang="en-US" sz="1750" dirty="0"/>
          </a:p>
        </p:txBody>
      </p:sp>
      <p:sp>
        <p:nvSpPr>
          <p:cNvPr id="7" name="Shape 4"/>
          <p:cNvSpPr/>
          <p:nvPr/>
        </p:nvSpPr>
        <p:spPr>
          <a:xfrm>
            <a:off x="6276618" y="3208139"/>
            <a:ext cx="7563564" cy="1315879"/>
          </a:xfrm>
          <a:prstGeom prst="roundRect">
            <a:avLst>
              <a:gd name="adj" fmla="val 7206"/>
            </a:avLst>
          </a:prstGeom>
          <a:solidFill>
            <a:srgbClr val="EBE2E0"/>
          </a:solidFill>
          <a:ln w="7620">
            <a:solidFill>
              <a:srgbClr val="D1C8C6"/>
            </a:solidFill>
            <a:prstDash val="solid"/>
          </a:ln>
        </p:spPr>
        <p:txBody>
          <a:bodyPr/>
          <a:lstStyle/>
          <a:p>
            <a:endParaRPr lang="en-IN"/>
          </a:p>
        </p:txBody>
      </p:sp>
      <p:sp>
        <p:nvSpPr>
          <p:cNvPr id="8" name="Text 5"/>
          <p:cNvSpPr/>
          <p:nvPr/>
        </p:nvSpPr>
        <p:spPr>
          <a:xfrm>
            <a:off x="6509980" y="3441502"/>
            <a:ext cx="2822258" cy="352663"/>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Backup Funds</a:t>
            </a:r>
            <a:endParaRPr lang="en-US" sz="2200" dirty="0"/>
          </a:p>
        </p:txBody>
      </p:sp>
      <p:sp>
        <p:nvSpPr>
          <p:cNvPr id="9" name="Text 6"/>
          <p:cNvSpPr/>
          <p:nvPr/>
        </p:nvSpPr>
        <p:spPr>
          <a:xfrm>
            <a:off x="6509980" y="3929539"/>
            <a:ext cx="7096839" cy="361117"/>
          </a:xfrm>
          <a:prstGeom prst="rect">
            <a:avLst/>
          </a:prstGeom>
          <a:noFill/>
          <a:ln/>
        </p:spPr>
        <p:txBody>
          <a:bodyPr wrap="none" lIns="0" tIns="0" rIns="0" bIns="0" rtlCol="0" anchor="t"/>
          <a:lstStyle/>
          <a:p>
            <a:pPr marL="0" indent="0" algn="l">
              <a:lnSpc>
                <a:spcPts val="2800"/>
              </a:lnSpc>
              <a:buNone/>
            </a:pPr>
            <a:r>
              <a:rPr lang="en-US" sz="1750" dirty="0">
                <a:solidFill>
                  <a:srgbClr val="443728"/>
                </a:solidFill>
                <a:latin typeface="Open Sans" pitchFamily="34" charset="0"/>
                <a:ea typeface="Open Sans" pitchFamily="34" charset="-122"/>
                <a:cs typeface="Open Sans" pitchFamily="34" charset="-120"/>
              </a:rPr>
              <a:t>Funds a backup transaction, reimbursed later.</a:t>
            </a:r>
            <a:endParaRPr lang="en-US" sz="1750" dirty="0"/>
          </a:p>
        </p:txBody>
      </p:sp>
      <p:sp>
        <p:nvSpPr>
          <p:cNvPr id="10" name="Shape 7"/>
          <p:cNvSpPr/>
          <p:nvPr/>
        </p:nvSpPr>
        <p:spPr>
          <a:xfrm>
            <a:off x="6276618" y="4749760"/>
            <a:ext cx="7563564" cy="1315879"/>
          </a:xfrm>
          <a:prstGeom prst="roundRect">
            <a:avLst>
              <a:gd name="adj" fmla="val 7206"/>
            </a:avLst>
          </a:prstGeom>
          <a:solidFill>
            <a:srgbClr val="EBE2E0"/>
          </a:solidFill>
          <a:ln w="7620">
            <a:solidFill>
              <a:srgbClr val="D1C8C6"/>
            </a:solidFill>
            <a:prstDash val="solid"/>
          </a:ln>
        </p:spPr>
        <p:txBody>
          <a:bodyPr/>
          <a:lstStyle/>
          <a:p>
            <a:endParaRPr lang="en-IN"/>
          </a:p>
        </p:txBody>
      </p:sp>
      <p:sp>
        <p:nvSpPr>
          <p:cNvPr id="11" name="Text 8"/>
          <p:cNvSpPr/>
          <p:nvPr/>
        </p:nvSpPr>
        <p:spPr>
          <a:xfrm>
            <a:off x="6509980" y="4983123"/>
            <a:ext cx="2822258" cy="352663"/>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Seamless Integration</a:t>
            </a:r>
            <a:endParaRPr lang="en-US" sz="2200" dirty="0"/>
          </a:p>
        </p:txBody>
      </p:sp>
      <p:sp>
        <p:nvSpPr>
          <p:cNvPr id="12" name="Text 9"/>
          <p:cNvSpPr/>
          <p:nvPr/>
        </p:nvSpPr>
        <p:spPr>
          <a:xfrm>
            <a:off x="6509980" y="5471160"/>
            <a:ext cx="7096839" cy="361117"/>
          </a:xfrm>
          <a:prstGeom prst="rect">
            <a:avLst/>
          </a:prstGeom>
          <a:noFill/>
          <a:ln/>
        </p:spPr>
        <p:txBody>
          <a:bodyPr wrap="none" lIns="0" tIns="0" rIns="0" bIns="0" rtlCol="0" anchor="t"/>
          <a:lstStyle/>
          <a:p>
            <a:pPr marL="0" indent="0" algn="l">
              <a:lnSpc>
                <a:spcPts val="2800"/>
              </a:lnSpc>
              <a:buNone/>
            </a:pPr>
            <a:r>
              <a:rPr lang="en-US" sz="1750" dirty="0">
                <a:solidFill>
                  <a:srgbClr val="443728"/>
                </a:solidFill>
                <a:latin typeface="Open Sans" pitchFamily="34" charset="0"/>
                <a:ea typeface="Open Sans" pitchFamily="34" charset="-122"/>
                <a:cs typeface="Open Sans" pitchFamily="34" charset="-120"/>
              </a:rPr>
              <a:t>Integrated API for smooth switchover.</a:t>
            </a:r>
            <a:endParaRPr lang="en-US" sz="1750" dirty="0"/>
          </a:p>
        </p:txBody>
      </p:sp>
      <p:sp>
        <p:nvSpPr>
          <p:cNvPr id="13" name="Shape 10"/>
          <p:cNvSpPr/>
          <p:nvPr/>
        </p:nvSpPr>
        <p:spPr>
          <a:xfrm>
            <a:off x="6276618" y="6291382"/>
            <a:ext cx="7563564" cy="1315879"/>
          </a:xfrm>
          <a:prstGeom prst="roundRect">
            <a:avLst>
              <a:gd name="adj" fmla="val 7206"/>
            </a:avLst>
          </a:prstGeom>
          <a:solidFill>
            <a:srgbClr val="EBE2E0"/>
          </a:solidFill>
          <a:ln w="7620">
            <a:solidFill>
              <a:srgbClr val="D1C8C6"/>
            </a:solidFill>
            <a:prstDash val="solid"/>
          </a:ln>
        </p:spPr>
        <p:txBody>
          <a:bodyPr/>
          <a:lstStyle/>
          <a:p>
            <a:endParaRPr lang="en-IN"/>
          </a:p>
        </p:txBody>
      </p:sp>
      <p:sp>
        <p:nvSpPr>
          <p:cNvPr id="14" name="Text 11"/>
          <p:cNvSpPr/>
          <p:nvPr/>
        </p:nvSpPr>
        <p:spPr>
          <a:xfrm>
            <a:off x="6509980" y="6524744"/>
            <a:ext cx="2822258" cy="352663"/>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Real-time Monitoring</a:t>
            </a:r>
            <a:endParaRPr lang="en-US" sz="2200" dirty="0"/>
          </a:p>
        </p:txBody>
      </p:sp>
      <p:sp>
        <p:nvSpPr>
          <p:cNvPr id="15" name="Text 12"/>
          <p:cNvSpPr/>
          <p:nvPr/>
        </p:nvSpPr>
        <p:spPr>
          <a:xfrm>
            <a:off x="6509980" y="7012781"/>
            <a:ext cx="7096839" cy="361117"/>
          </a:xfrm>
          <a:prstGeom prst="rect">
            <a:avLst/>
          </a:prstGeom>
          <a:noFill/>
          <a:ln/>
        </p:spPr>
        <p:txBody>
          <a:bodyPr wrap="none" lIns="0" tIns="0" rIns="0" bIns="0" rtlCol="0" anchor="t"/>
          <a:lstStyle/>
          <a:p>
            <a:pPr marL="0" indent="0" algn="l">
              <a:lnSpc>
                <a:spcPts val="2800"/>
              </a:lnSpc>
              <a:buNone/>
            </a:pPr>
            <a:r>
              <a:rPr lang="en-US" sz="1750" dirty="0">
                <a:solidFill>
                  <a:srgbClr val="443728"/>
                </a:solidFill>
                <a:latin typeface="Open Sans" pitchFamily="34" charset="0"/>
                <a:ea typeface="Open Sans" pitchFamily="34" charset="-122"/>
                <a:cs typeface="Open Sans" pitchFamily="34" charset="-120"/>
              </a:rPr>
              <a:t>Continuously checks payment gateway status.</a:t>
            </a:r>
            <a:endParaRPr lang="en-US" sz="1750" dirty="0"/>
          </a:p>
        </p:txBody>
      </p:sp>
      <p:sp>
        <p:nvSpPr>
          <p:cNvPr id="16" name="Rectangle 15">
            <a:extLst>
              <a:ext uri="{FF2B5EF4-FFF2-40B4-BE49-F238E27FC236}">
                <a16:creationId xmlns:a16="http://schemas.microsoft.com/office/drawing/2014/main" id="{CF11585D-3325-FE73-F47A-DB6C3742F33B}"/>
              </a:ext>
            </a:extLst>
          </p:cNvPr>
          <p:cNvSpPr/>
          <p:nvPr/>
        </p:nvSpPr>
        <p:spPr>
          <a:xfrm>
            <a:off x="12742223" y="7729392"/>
            <a:ext cx="1769424" cy="474610"/>
          </a:xfrm>
          <a:prstGeom prst="rect">
            <a:avLst/>
          </a:prstGeom>
          <a:solidFill>
            <a:srgbClr val="FFFC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7458" y="486966"/>
            <a:ext cx="4411028" cy="551378"/>
          </a:xfrm>
          <a:prstGeom prst="rect">
            <a:avLst/>
          </a:prstGeom>
          <a:noFill/>
          <a:ln/>
        </p:spPr>
        <p:txBody>
          <a:bodyPr wrap="none" lIns="0" tIns="0" rIns="0" bIns="0" rtlCol="0" anchor="t"/>
          <a:lstStyle/>
          <a:p>
            <a:pPr marL="0" indent="0" algn="l">
              <a:lnSpc>
                <a:spcPts val="4300"/>
              </a:lnSpc>
              <a:buNone/>
            </a:pPr>
            <a:r>
              <a:rPr lang="en-US" sz="3450" b="1" dirty="0">
                <a:solidFill>
                  <a:srgbClr val="443728"/>
                </a:solidFill>
                <a:latin typeface="Crimson Pro Bold" pitchFamily="34" charset="0"/>
                <a:ea typeface="Crimson Pro Bold" pitchFamily="34" charset="-122"/>
                <a:cs typeface="Crimson Pro Bold" pitchFamily="34" charset="-120"/>
              </a:rPr>
              <a:t>How It Works</a:t>
            </a:r>
            <a:endParaRPr lang="en-US" sz="3450" dirty="0"/>
          </a:p>
        </p:txBody>
      </p:sp>
      <p:pic>
        <p:nvPicPr>
          <p:cNvPr id="3" name="Image 0" descr="preencoded.png"/>
          <p:cNvPicPr>
            <a:picLocks noChangeAspect="1"/>
          </p:cNvPicPr>
          <p:nvPr/>
        </p:nvPicPr>
        <p:blipFill>
          <a:blip r:embed="rId3"/>
          <a:stretch>
            <a:fillRect/>
          </a:stretch>
        </p:blipFill>
        <p:spPr>
          <a:xfrm>
            <a:off x="617458" y="1391126"/>
            <a:ext cx="882134" cy="1058585"/>
          </a:xfrm>
          <a:prstGeom prst="rect">
            <a:avLst/>
          </a:prstGeom>
        </p:spPr>
      </p:pic>
      <p:sp>
        <p:nvSpPr>
          <p:cNvPr id="4" name="Text 1"/>
          <p:cNvSpPr/>
          <p:nvPr/>
        </p:nvSpPr>
        <p:spPr>
          <a:xfrm>
            <a:off x="1764149" y="1567458"/>
            <a:ext cx="2455545" cy="275630"/>
          </a:xfrm>
          <a:prstGeom prst="rect">
            <a:avLst/>
          </a:prstGeom>
          <a:noFill/>
          <a:ln/>
        </p:spPr>
        <p:txBody>
          <a:bodyPr wrap="none" lIns="0" tIns="0" rIns="0" bIns="0" rtlCol="0" anchor="t"/>
          <a:lstStyle/>
          <a:p>
            <a:pPr marL="0" indent="0" algn="l">
              <a:lnSpc>
                <a:spcPts val="2150"/>
              </a:lnSpc>
              <a:buNone/>
            </a:pPr>
            <a:r>
              <a:rPr lang="en-US" sz="1700" b="1" dirty="0">
                <a:solidFill>
                  <a:srgbClr val="443728"/>
                </a:solidFill>
                <a:latin typeface="Crimson Pro Bold" pitchFamily="34" charset="0"/>
                <a:ea typeface="Crimson Pro Bold" pitchFamily="34" charset="-122"/>
                <a:cs typeface="Crimson Pro Bold" pitchFamily="34" charset="-120"/>
              </a:rPr>
              <a:t>Primary Payment Attempt</a:t>
            </a:r>
            <a:endParaRPr lang="en-US" sz="1700" dirty="0"/>
          </a:p>
        </p:txBody>
      </p:sp>
      <p:sp>
        <p:nvSpPr>
          <p:cNvPr id="5" name="Text 2"/>
          <p:cNvSpPr/>
          <p:nvPr/>
        </p:nvSpPr>
        <p:spPr>
          <a:xfrm>
            <a:off x="1764149" y="1948934"/>
            <a:ext cx="12248793" cy="282297"/>
          </a:xfrm>
          <a:prstGeom prst="rect">
            <a:avLst/>
          </a:prstGeom>
          <a:noFill/>
          <a:ln/>
        </p:spPr>
        <p:txBody>
          <a:bodyPr wrap="none" lIns="0" tIns="0" rIns="0" bIns="0" rtlCol="0" anchor="t"/>
          <a:lstStyle/>
          <a:p>
            <a:pPr marL="0" indent="0" algn="l">
              <a:lnSpc>
                <a:spcPts val="2200"/>
              </a:lnSpc>
              <a:buNone/>
            </a:pPr>
            <a:r>
              <a:rPr lang="en-US" sz="1350" dirty="0">
                <a:solidFill>
                  <a:srgbClr val="443728"/>
                </a:solidFill>
                <a:latin typeface="Open Sans" pitchFamily="34" charset="0"/>
                <a:ea typeface="Open Sans" pitchFamily="34" charset="-122"/>
                <a:cs typeface="Open Sans" pitchFamily="34" charset="-120"/>
              </a:rPr>
              <a:t>Customer tries UPI or card.</a:t>
            </a:r>
            <a:endParaRPr lang="en-US" sz="1350" dirty="0"/>
          </a:p>
        </p:txBody>
      </p:sp>
      <p:pic>
        <p:nvPicPr>
          <p:cNvPr id="6" name="Image 1" descr="preencoded.png"/>
          <p:cNvPicPr>
            <a:picLocks noChangeAspect="1"/>
          </p:cNvPicPr>
          <p:nvPr/>
        </p:nvPicPr>
        <p:blipFill>
          <a:blip r:embed="rId4"/>
          <a:stretch>
            <a:fillRect/>
          </a:stretch>
        </p:blipFill>
        <p:spPr>
          <a:xfrm>
            <a:off x="617458" y="2449711"/>
            <a:ext cx="882134" cy="1058585"/>
          </a:xfrm>
          <a:prstGeom prst="rect">
            <a:avLst/>
          </a:prstGeom>
        </p:spPr>
      </p:pic>
      <p:sp>
        <p:nvSpPr>
          <p:cNvPr id="7" name="Text 3"/>
          <p:cNvSpPr/>
          <p:nvPr/>
        </p:nvSpPr>
        <p:spPr>
          <a:xfrm>
            <a:off x="1764149" y="2626043"/>
            <a:ext cx="2205514" cy="275630"/>
          </a:xfrm>
          <a:prstGeom prst="rect">
            <a:avLst/>
          </a:prstGeom>
          <a:noFill/>
          <a:ln/>
        </p:spPr>
        <p:txBody>
          <a:bodyPr wrap="none" lIns="0" tIns="0" rIns="0" bIns="0" rtlCol="0" anchor="t"/>
          <a:lstStyle/>
          <a:p>
            <a:pPr marL="0" indent="0" algn="l">
              <a:lnSpc>
                <a:spcPts val="2150"/>
              </a:lnSpc>
              <a:buNone/>
            </a:pPr>
            <a:r>
              <a:rPr lang="en-US" sz="1700" b="1" dirty="0">
                <a:solidFill>
                  <a:srgbClr val="443728"/>
                </a:solidFill>
                <a:latin typeface="Crimson Pro Bold" pitchFamily="34" charset="0"/>
                <a:ea typeface="Crimson Pro Bold" pitchFamily="34" charset="-122"/>
                <a:cs typeface="Crimson Pro Bold" pitchFamily="34" charset="-120"/>
              </a:rPr>
              <a:t>Failure Detection</a:t>
            </a:r>
            <a:endParaRPr lang="en-US" sz="1700" dirty="0"/>
          </a:p>
        </p:txBody>
      </p:sp>
      <p:sp>
        <p:nvSpPr>
          <p:cNvPr id="8" name="Text 4"/>
          <p:cNvSpPr/>
          <p:nvPr/>
        </p:nvSpPr>
        <p:spPr>
          <a:xfrm>
            <a:off x="1764149" y="3007519"/>
            <a:ext cx="12248793" cy="282297"/>
          </a:xfrm>
          <a:prstGeom prst="rect">
            <a:avLst/>
          </a:prstGeom>
          <a:noFill/>
          <a:ln/>
        </p:spPr>
        <p:txBody>
          <a:bodyPr wrap="none" lIns="0" tIns="0" rIns="0" bIns="0" rtlCol="0" anchor="t"/>
          <a:lstStyle/>
          <a:p>
            <a:pPr marL="0" indent="0" algn="l">
              <a:lnSpc>
                <a:spcPts val="2200"/>
              </a:lnSpc>
              <a:buNone/>
            </a:pPr>
            <a:r>
              <a:rPr lang="en-US" sz="1350" dirty="0">
                <a:solidFill>
                  <a:srgbClr val="443728"/>
                </a:solidFill>
                <a:latin typeface="Open Sans" pitchFamily="34" charset="0"/>
                <a:ea typeface="Open Sans" pitchFamily="34" charset="-122"/>
                <a:cs typeface="Open Sans" pitchFamily="34" charset="-120"/>
              </a:rPr>
              <a:t>System detects the failed transaction.</a:t>
            </a:r>
            <a:endParaRPr lang="en-US" sz="1350" dirty="0"/>
          </a:p>
        </p:txBody>
      </p:sp>
      <p:pic>
        <p:nvPicPr>
          <p:cNvPr id="9" name="Image 2" descr="preencoded.png"/>
          <p:cNvPicPr>
            <a:picLocks noChangeAspect="1"/>
          </p:cNvPicPr>
          <p:nvPr/>
        </p:nvPicPr>
        <p:blipFill>
          <a:blip r:embed="rId5"/>
          <a:stretch>
            <a:fillRect/>
          </a:stretch>
        </p:blipFill>
        <p:spPr>
          <a:xfrm>
            <a:off x="617458" y="3508296"/>
            <a:ext cx="882134" cy="1058585"/>
          </a:xfrm>
          <a:prstGeom prst="rect">
            <a:avLst/>
          </a:prstGeom>
        </p:spPr>
      </p:pic>
      <p:sp>
        <p:nvSpPr>
          <p:cNvPr id="10" name="Text 5"/>
          <p:cNvSpPr/>
          <p:nvPr/>
        </p:nvSpPr>
        <p:spPr>
          <a:xfrm>
            <a:off x="1764149" y="3684627"/>
            <a:ext cx="2453164" cy="275630"/>
          </a:xfrm>
          <a:prstGeom prst="rect">
            <a:avLst/>
          </a:prstGeom>
          <a:noFill/>
          <a:ln/>
        </p:spPr>
        <p:txBody>
          <a:bodyPr wrap="none" lIns="0" tIns="0" rIns="0" bIns="0" rtlCol="0" anchor="t"/>
          <a:lstStyle/>
          <a:p>
            <a:pPr marL="0" indent="0" algn="l">
              <a:lnSpc>
                <a:spcPts val="2150"/>
              </a:lnSpc>
              <a:buNone/>
            </a:pPr>
            <a:r>
              <a:rPr lang="en-US" sz="1700" b="1" dirty="0">
                <a:solidFill>
                  <a:srgbClr val="443728"/>
                </a:solidFill>
                <a:latin typeface="Crimson Pro Bold" pitchFamily="34" charset="0"/>
                <a:ea typeface="Crimson Pro Bold" pitchFamily="34" charset="-122"/>
                <a:cs typeface="Crimson Pro Bold" pitchFamily="34" charset="-120"/>
              </a:rPr>
              <a:t>Emergency Wallet Prompt</a:t>
            </a:r>
            <a:endParaRPr lang="en-US" sz="1700" dirty="0"/>
          </a:p>
        </p:txBody>
      </p:sp>
      <p:sp>
        <p:nvSpPr>
          <p:cNvPr id="11" name="Text 6"/>
          <p:cNvSpPr/>
          <p:nvPr/>
        </p:nvSpPr>
        <p:spPr>
          <a:xfrm>
            <a:off x="1764149" y="4066103"/>
            <a:ext cx="12248793" cy="282297"/>
          </a:xfrm>
          <a:prstGeom prst="rect">
            <a:avLst/>
          </a:prstGeom>
          <a:noFill/>
          <a:ln/>
        </p:spPr>
        <p:txBody>
          <a:bodyPr wrap="none" lIns="0" tIns="0" rIns="0" bIns="0" rtlCol="0" anchor="t"/>
          <a:lstStyle/>
          <a:p>
            <a:pPr marL="0" indent="0" algn="l">
              <a:lnSpc>
                <a:spcPts val="2200"/>
              </a:lnSpc>
              <a:buNone/>
            </a:pPr>
            <a:r>
              <a:rPr lang="en-US" sz="1350" dirty="0">
                <a:solidFill>
                  <a:srgbClr val="443728"/>
                </a:solidFill>
                <a:latin typeface="Open Sans" pitchFamily="34" charset="0"/>
                <a:ea typeface="Open Sans" pitchFamily="34" charset="-122"/>
                <a:cs typeface="Open Sans" pitchFamily="34" charset="-120"/>
              </a:rPr>
              <a:t>Prompts customer to use the Emergency Wallet.</a:t>
            </a:r>
            <a:endParaRPr lang="en-US" sz="1350" dirty="0"/>
          </a:p>
        </p:txBody>
      </p:sp>
      <p:pic>
        <p:nvPicPr>
          <p:cNvPr id="12" name="Image 3" descr="preencoded.png"/>
          <p:cNvPicPr>
            <a:picLocks noChangeAspect="1"/>
          </p:cNvPicPr>
          <p:nvPr/>
        </p:nvPicPr>
        <p:blipFill>
          <a:blip r:embed="rId6"/>
          <a:stretch>
            <a:fillRect/>
          </a:stretch>
        </p:blipFill>
        <p:spPr>
          <a:xfrm>
            <a:off x="617458" y="4566880"/>
            <a:ext cx="882134" cy="1058585"/>
          </a:xfrm>
          <a:prstGeom prst="rect">
            <a:avLst/>
          </a:prstGeom>
        </p:spPr>
      </p:pic>
      <p:sp>
        <p:nvSpPr>
          <p:cNvPr id="13" name="Text 7"/>
          <p:cNvSpPr/>
          <p:nvPr/>
        </p:nvSpPr>
        <p:spPr>
          <a:xfrm>
            <a:off x="1764149" y="4743212"/>
            <a:ext cx="2205514" cy="275630"/>
          </a:xfrm>
          <a:prstGeom prst="rect">
            <a:avLst/>
          </a:prstGeom>
          <a:noFill/>
          <a:ln/>
        </p:spPr>
        <p:txBody>
          <a:bodyPr wrap="none" lIns="0" tIns="0" rIns="0" bIns="0" rtlCol="0" anchor="t"/>
          <a:lstStyle/>
          <a:p>
            <a:pPr marL="0" indent="0" algn="l">
              <a:lnSpc>
                <a:spcPts val="2150"/>
              </a:lnSpc>
              <a:buNone/>
            </a:pPr>
            <a:r>
              <a:rPr lang="en-US" sz="1700" b="1" dirty="0">
                <a:solidFill>
                  <a:srgbClr val="443728"/>
                </a:solidFill>
                <a:latin typeface="Crimson Pro Bold" pitchFamily="34" charset="0"/>
                <a:ea typeface="Crimson Pro Bold" pitchFamily="34" charset="-122"/>
                <a:cs typeface="Crimson Pro Bold" pitchFamily="34" charset="-120"/>
              </a:rPr>
              <a:t>Temporary Coverage</a:t>
            </a:r>
            <a:endParaRPr lang="en-US" sz="1700" dirty="0"/>
          </a:p>
        </p:txBody>
      </p:sp>
      <p:sp>
        <p:nvSpPr>
          <p:cNvPr id="14" name="Text 8"/>
          <p:cNvSpPr/>
          <p:nvPr/>
        </p:nvSpPr>
        <p:spPr>
          <a:xfrm>
            <a:off x="1764149" y="5124688"/>
            <a:ext cx="12248793" cy="282297"/>
          </a:xfrm>
          <a:prstGeom prst="rect">
            <a:avLst/>
          </a:prstGeom>
          <a:noFill/>
          <a:ln/>
        </p:spPr>
        <p:txBody>
          <a:bodyPr wrap="none" lIns="0" tIns="0" rIns="0" bIns="0" rtlCol="0" anchor="t"/>
          <a:lstStyle/>
          <a:p>
            <a:pPr marL="0" indent="0" algn="l">
              <a:lnSpc>
                <a:spcPts val="2200"/>
              </a:lnSpc>
              <a:buNone/>
            </a:pPr>
            <a:r>
              <a:rPr lang="en-US" sz="1350" dirty="0">
                <a:solidFill>
                  <a:srgbClr val="443728"/>
                </a:solidFill>
                <a:latin typeface="Open Sans" pitchFamily="34" charset="0"/>
                <a:ea typeface="Open Sans" pitchFamily="34" charset="-122"/>
                <a:cs typeface="Open Sans" pitchFamily="34" charset="-120"/>
              </a:rPr>
              <a:t>Wallet covers the transaction amount.</a:t>
            </a:r>
            <a:endParaRPr lang="en-US" sz="1350" dirty="0"/>
          </a:p>
        </p:txBody>
      </p:sp>
      <p:pic>
        <p:nvPicPr>
          <p:cNvPr id="15" name="Image 4" descr="preencoded.png"/>
          <p:cNvPicPr>
            <a:picLocks noChangeAspect="1"/>
          </p:cNvPicPr>
          <p:nvPr/>
        </p:nvPicPr>
        <p:blipFill>
          <a:blip r:embed="rId7"/>
          <a:stretch>
            <a:fillRect/>
          </a:stretch>
        </p:blipFill>
        <p:spPr>
          <a:xfrm>
            <a:off x="617458" y="5625465"/>
            <a:ext cx="882134" cy="1058585"/>
          </a:xfrm>
          <a:prstGeom prst="rect">
            <a:avLst/>
          </a:prstGeom>
        </p:spPr>
      </p:pic>
      <p:sp>
        <p:nvSpPr>
          <p:cNvPr id="16" name="Text 9"/>
          <p:cNvSpPr/>
          <p:nvPr/>
        </p:nvSpPr>
        <p:spPr>
          <a:xfrm>
            <a:off x="1764149" y="5801797"/>
            <a:ext cx="2205514" cy="275630"/>
          </a:xfrm>
          <a:prstGeom prst="rect">
            <a:avLst/>
          </a:prstGeom>
          <a:noFill/>
          <a:ln/>
        </p:spPr>
        <p:txBody>
          <a:bodyPr wrap="none" lIns="0" tIns="0" rIns="0" bIns="0" rtlCol="0" anchor="t"/>
          <a:lstStyle/>
          <a:p>
            <a:pPr marL="0" indent="0" algn="l">
              <a:lnSpc>
                <a:spcPts val="2150"/>
              </a:lnSpc>
              <a:buNone/>
            </a:pPr>
            <a:r>
              <a:rPr lang="en-US" sz="1700" b="1" dirty="0">
                <a:solidFill>
                  <a:srgbClr val="443728"/>
                </a:solidFill>
                <a:latin typeface="Crimson Pro Bold" pitchFamily="34" charset="0"/>
                <a:ea typeface="Crimson Pro Bold" pitchFamily="34" charset="-122"/>
                <a:cs typeface="Crimson Pro Bold" pitchFamily="34" charset="-120"/>
              </a:rPr>
              <a:t>Post-Failure Retry</a:t>
            </a:r>
            <a:endParaRPr lang="en-US" sz="1700" dirty="0"/>
          </a:p>
        </p:txBody>
      </p:sp>
      <p:sp>
        <p:nvSpPr>
          <p:cNvPr id="17" name="Text 10"/>
          <p:cNvSpPr/>
          <p:nvPr/>
        </p:nvSpPr>
        <p:spPr>
          <a:xfrm>
            <a:off x="1764149" y="6183273"/>
            <a:ext cx="12248793" cy="282297"/>
          </a:xfrm>
          <a:prstGeom prst="rect">
            <a:avLst/>
          </a:prstGeom>
          <a:noFill/>
          <a:ln/>
        </p:spPr>
        <p:txBody>
          <a:bodyPr wrap="none" lIns="0" tIns="0" rIns="0" bIns="0" rtlCol="0" anchor="t"/>
          <a:lstStyle/>
          <a:p>
            <a:pPr marL="0" indent="0" algn="l">
              <a:lnSpc>
                <a:spcPts val="2200"/>
              </a:lnSpc>
              <a:buNone/>
            </a:pPr>
            <a:r>
              <a:rPr lang="en-US" sz="1350" dirty="0">
                <a:solidFill>
                  <a:srgbClr val="443728"/>
                </a:solidFill>
                <a:latin typeface="Open Sans" pitchFamily="34" charset="0"/>
                <a:ea typeface="Open Sans" pitchFamily="34" charset="-122"/>
                <a:cs typeface="Open Sans" pitchFamily="34" charset="-120"/>
              </a:rPr>
              <a:t>Primary payment retried automatically.</a:t>
            </a:r>
            <a:endParaRPr lang="en-US" sz="1350" dirty="0"/>
          </a:p>
        </p:txBody>
      </p:sp>
      <p:pic>
        <p:nvPicPr>
          <p:cNvPr id="18" name="Image 5" descr="preencoded.png"/>
          <p:cNvPicPr>
            <a:picLocks noChangeAspect="1"/>
          </p:cNvPicPr>
          <p:nvPr/>
        </p:nvPicPr>
        <p:blipFill>
          <a:blip r:embed="rId8"/>
          <a:stretch>
            <a:fillRect/>
          </a:stretch>
        </p:blipFill>
        <p:spPr>
          <a:xfrm>
            <a:off x="617458" y="6684050"/>
            <a:ext cx="882134" cy="1058585"/>
          </a:xfrm>
          <a:prstGeom prst="rect">
            <a:avLst/>
          </a:prstGeom>
        </p:spPr>
      </p:pic>
      <p:sp>
        <p:nvSpPr>
          <p:cNvPr id="19" name="Text 11"/>
          <p:cNvSpPr/>
          <p:nvPr/>
        </p:nvSpPr>
        <p:spPr>
          <a:xfrm>
            <a:off x="1764149" y="6860381"/>
            <a:ext cx="2280285" cy="275630"/>
          </a:xfrm>
          <a:prstGeom prst="rect">
            <a:avLst/>
          </a:prstGeom>
          <a:noFill/>
          <a:ln/>
        </p:spPr>
        <p:txBody>
          <a:bodyPr wrap="none" lIns="0" tIns="0" rIns="0" bIns="0" rtlCol="0" anchor="t"/>
          <a:lstStyle/>
          <a:p>
            <a:pPr marL="0" indent="0" algn="l">
              <a:lnSpc>
                <a:spcPts val="2150"/>
              </a:lnSpc>
              <a:buNone/>
            </a:pPr>
            <a:r>
              <a:rPr lang="en-US" sz="1700" b="1" dirty="0">
                <a:solidFill>
                  <a:srgbClr val="443728"/>
                </a:solidFill>
                <a:latin typeface="Crimson Pro Bold" pitchFamily="34" charset="0"/>
                <a:ea typeface="Crimson Pro Bold" pitchFamily="34" charset="-122"/>
                <a:cs typeface="Crimson Pro Bold" pitchFamily="34" charset="-120"/>
              </a:rPr>
              <a:t>Balance Reimbursement</a:t>
            </a:r>
            <a:endParaRPr lang="en-US" sz="1700" dirty="0"/>
          </a:p>
        </p:txBody>
      </p:sp>
      <p:sp>
        <p:nvSpPr>
          <p:cNvPr id="20" name="Text 12"/>
          <p:cNvSpPr/>
          <p:nvPr/>
        </p:nvSpPr>
        <p:spPr>
          <a:xfrm>
            <a:off x="1764149" y="7241858"/>
            <a:ext cx="12248793" cy="282297"/>
          </a:xfrm>
          <a:prstGeom prst="rect">
            <a:avLst/>
          </a:prstGeom>
          <a:noFill/>
          <a:ln/>
        </p:spPr>
        <p:txBody>
          <a:bodyPr wrap="none" lIns="0" tIns="0" rIns="0" bIns="0" rtlCol="0" anchor="t"/>
          <a:lstStyle/>
          <a:p>
            <a:pPr marL="0" indent="0" algn="l">
              <a:lnSpc>
                <a:spcPts val="2200"/>
              </a:lnSpc>
              <a:buNone/>
            </a:pPr>
            <a:r>
              <a:rPr lang="en-US" sz="1350" dirty="0">
                <a:solidFill>
                  <a:srgbClr val="443728"/>
                </a:solidFill>
                <a:latin typeface="Open Sans" pitchFamily="34" charset="0"/>
                <a:ea typeface="Open Sans" pitchFamily="34" charset="-122"/>
                <a:cs typeface="Open Sans" pitchFamily="34" charset="-120"/>
              </a:rPr>
              <a:t>Emergency Wallet balance is automatically reimbursed.</a:t>
            </a:r>
            <a:endParaRPr lang="en-US" sz="1350" dirty="0"/>
          </a:p>
        </p:txBody>
      </p:sp>
      <p:sp>
        <p:nvSpPr>
          <p:cNvPr id="21" name="Rectangle 20">
            <a:extLst>
              <a:ext uri="{FF2B5EF4-FFF2-40B4-BE49-F238E27FC236}">
                <a16:creationId xmlns:a16="http://schemas.microsoft.com/office/drawing/2014/main" id="{EFA0A0B6-1B3D-643F-1C98-29C69420A11A}"/>
              </a:ext>
            </a:extLst>
          </p:cNvPr>
          <p:cNvSpPr/>
          <p:nvPr/>
        </p:nvSpPr>
        <p:spPr>
          <a:xfrm>
            <a:off x="12742223" y="7729392"/>
            <a:ext cx="1769424" cy="474610"/>
          </a:xfrm>
          <a:prstGeom prst="rect">
            <a:avLst/>
          </a:prstGeom>
          <a:solidFill>
            <a:srgbClr val="FFFC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29590" y="417552"/>
            <a:ext cx="3783092" cy="472797"/>
          </a:xfrm>
          <a:prstGeom prst="rect">
            <a:avLst/>
          </a:prstGeom>
          <a:noFill/>
          <a:ln/>
        </p:spPr>
        <p:txBody>
          <a:bodyPr wrap="none" lIns="0" tIns="0" rIns="0" bIns="0" rtlCol="0" anchor="t"/>
          <a:lstStyle/>
          <a:p>
            <a:pPr marL="0" indent="0" algn="l">
              <a:lnSpc>
                <a:spcPts val="3700"/>
              </a:lnSpc>
              <a:buNone/>
            </a:pPr>
            <a:r>
              <a:rPr lang="en-US" sz="2950" b="1" dirty="0">
                <a:solidFill>
                  <a:srgbClr val="443728"/>
                </a:solidFill>
                <a:latin typeface="Crimson Pro Bold" pitchFamily="34" charset="0"/>
                <a:ea typeface="Crimson Pro Bold" pitchFamily="34" charset="-122"/>
                <a:cs typeface="Crimson Pro Bold" pitchFamily="34" charset="-120"/>
              </a:rPr>
              <a:t>Key Benefits</a:t>
            </a:r>
            <a:endParaRPr lang="en-US" sz="2950" dirty="0"/>
          </a:p>
        </p:txBody>
      </p:sp>
      <p:sp>
        <p:nvSpPr>
          <p:cNvPr id="4" name="Text 1"/>
          <p:cNvSpPr/>
          <p:nvPr/>
        </p:nvSpPr>
        <p:spPr>
          <a:xfrm>
            <a:off x="529590" y="1192887"/>
            <a:ext cx="8084820" cy="499348"/>
          </a:xfrm>
          <a:prstGeom prst="rect">
            <a:avLst/>
          </a:prstGeom>
          <a:noFill/>
          <a:ln/>
        </p:spPr>
        <p:txBody>
          <a:bodyPr wrap="none" lIns="0" tIns="0" rIns="0" bIns="0" rtlCol="0" anchor="t"/>
          <a:lstStyle/>
          <a:p>
            <a:pPr marL="0" indent="0" algn="ctr">
              <a:lnSpc>
                <a:spcPts val="3900"/>
              </a:lnSpc>
              <a:buNone/>
            </a:pPr>
            <a:r>
              <a:rPr lang="en-US" sz="3900" b="1" dirty="0">
                <a:solidFill>
                  <a:srgbClr val="443728"/>
                </a:solidFill>
                <a:latin typeface="Crimson Pro Bold" pitchFamily="34" charset="0"/>
                <a:ea typeface="Crimson Pro Bold" pitchFamily="34" charset="-122"/>
                <a:cs typeface="Crimson Pro Bold" pitchFamily="34" charset="-120"/>
              </a:rPr>
              <a:t>30-40%</a:t>
            </a:r>
            <a:endParaRPr lang="en-US" sz="3900" dirty="0"/>
          </a:p>
        </p:txBody>
      </p:sp>
      <p:sp>
        <p:nvSpPr>
          <p:cNvPr id="5" name="Text 2"/>
          <p:cNvSpPr/>
          <p:nvPr/>
        </p:nvSpPr>
        <p:spPr>
          <a:xfrm>
            <a:off x="3442692" y="1881307"/>
            <a:ext cx="2258616" cy="236458"/>
          </a:xfrm>
          <a:prstGeom prst="rect">
            <a:avLst/>
          </a:prstGeom>
          <a:noFill/>
          <a:ln/>
        </p:spPr>
        <p:txBody>
          <a:bodyPr wrap="none" lIns="0" tIns="0" rIns="0" bIns="0" rtlCol="0" anchor="t"/>
          <a:lstStyle/>
          <a:p>
            <a:pPr marL="0" indent="0" algn="ctr">
              <a:lnSpc>
                <a:spcPts val="1850"/>
              </a:lnSpc>
              <a:buNone/>
            </a:pPr>
            <a:r>
              <a:rPr lang="en-US" sz="1450" b="1" dirty="0">
                <a:solidFill>
                  <a:srgbClr val="443728"/>
                </a:solidFill>
                <a:latin typeface="Crimson Pro Bold" pitchFamily="34" charset="0"/>
                <a:ea typeface="Crimson Pro Bold" pitchFamily="34" charset="-122"/>
                <a:cs typeface="Crimson Pro Bold" pitchFamily="34" charset="-120"/>
              </a:rPr>
              <a:t>Reduced Cart Abandonment</a:t>
            </a:r>
            <a:endParaRPr lang="en-US" sz="1450" dirty="0"/>
          </a:p>
        </p:txBody>
      </p:sp>
      <p:sp>
        <p:nvSpPr>
          <p:cNvPr id="6" name="Text 3"/>
          <p:cNvSpPr/>
          <p:nvPr/>
        </p:nvSpPr>
        <p:spPr>
          <a:xfrm>
            <a:off x="529590" y="2208490"/>
            <a:ext cx="8084820" cy="242054"/>
          </a:xfrm>
          <a:prstGeom prst="rect">
            <a:avLst/>
          </a:prstGeom>
          <a:noFill/>
          <a:ln/>
        </p:spPr>
        <p:txBody>
          <a:bodyPr wrap="none" lIns="0" tIns="0" rIns="0" bIns="0" rtlCol="0" anchor="t"/>
          <a:lstStyle/>
          <a:p>
            <a:pPr marL="0" indent="0" algn="ctr">
              <a:lnSpc>
                <a:spcPts val="1900"/>
              </a:lnSpc>
              <a:buNone/>
            </a:pPr>
            <a:r>
              <a:rPr lang="en-US" sz="1150" dirty="0">
                <a:solidFill>
                  <a:srgbClr val="443728"/>
                </a:solidFill>
                <a:latin typeface="Open Sans" pitchFamily="34" charset="0"/>
                <a:ea typeface="Open Sans" pitchFamily="34" charset="-122"/>
                <a:cs typeface="Open Sans" pitchFamily="34" charset="-120"/>
              </a:rPr>
              <a:t>Fewer lost sales opportunities.</a:t>
            </a:r>
            <a:endParaRPr lang="en-US" sz="1150" dirty="0"/>
          </a:p>
        </p:txBody>
      </p:sp>
      <p:sp>
        <p:nvSpPr>
          <p:cNvPr id="7" name="Text 4"/>
          <p:cNvSpPr/>
          <p:nvPr/>
        </p:nvSpPr>
        <p:spPr>
          <a:xfrm>
            <a:off x="529590" y="2980015"/>
            <a:ext cx="8084820" cy="499348"/>
          </a:xfrm>
          <a:prstGeom prst="rect">
            <a:avLst/>
          </a:prstGeom>
          <a:noFill/>
          <a:ln/>
        </p:spPr>
        <p:txBody>
          <a:bodyPr wrap="none" lIns="0" tIns="0" rIns="0" bIns="0" rtlCol="0" anchor="t"/>
          <a:lstStyle/>
          <a:p>
            <a:pPr marL="0" indent="0" algn="ctr">
              <a:lnSpc>
                <a:spcPts val="3900"/>
              </a:lnSpc>
              <a:buNone/>
            </a:pPr>
            <a:r>
              <a:rPr lang="en-US" sz="3900" b="1" dirty="0">
                <a:solidFill>
                  <a:srgbClr val="443728"/>
                </a:solidFill>
                <a:latin typeface="Crimson Pro Bold" pitchFamily="34" charset="0"/>
                <a:ea typeface="Crimson Pro Bold" pitchFamily="34" charset="-122"/>
                <a:cs typeface="Crimson Pro Bold" pitchFamily="34" charset="-120"/>
              </a:rPr>
              <a:t>15%</a:t>
            </a:r>
            <a:endParaRPr lang="en-US" sz="3900" dirty="0"/>
          </a:p>
        </p:txBody>
      </p:sp>
      <p:sp>
        <p:nvSpPr>
          <p:cNvPr id="8" name="Text 5"/>
          <p:cNvSpPr/>
          <p:nvPr/>
        </p:nvSpPr>
        <p:spPr>
          <a:xfrm>
            <a:off x="3475315" y="3668435"/>
            <a:ext cx="2193369" cy="236458"/>
          </a:xfrm>
          <a:prstGeom prst="rect">
            <a:avLst/>
          </a:prstGeom>
          <a:noFill/>
          <a:ln/>
        </p:spPr>
        <p:txBody>
          <a:bodyPr wrap="none" lIns="0" tIns="0" rIns="0" bIns="0" rtlCol="0" anchor="t"/>
          <a:lstStyle/>
          <a:p>
            <a:pPr marL="0" indent="0" algn="ctr">
              <a:lnSpc>
                <a:spcPts val="1850"/>
              </a:lnSpc>
              <a:buNone/>
            </a:pPr>
            <a:r>
              <a:rPr lang="en-US" sz="1450" b="1" dirty="0">
                <a:solidFill>
                  <a:srgbClr val="443728"/>
                </a:solidFill>
                <a:latin typeface="Crimson Pro Bold" pitchFamily="34" charset="0"/>
                <a:ea typeface="Crimson Pro Bold" pitchFamily="34" charset="-122"/>
                <a:cs typeface="Crimson Pro Bold" pitchFamily="34" charset="-120"/>
              </a:rPr>
              <a:t>Increased Conversion Rates</a:t>
            </a:r>
            <a:endParaRPr lang="en-US" sz="1450" dirty="0"/>
          </a:p>
        </p:txBody>
      </p:sp>
      <p:sp>
        <p:nvSpPr>
          <p:cNvPr id="9" name="Text 6"/>
          <p:cNvSpPr/>
          <p:nvPr/>
        </p:nvSpPr>
        <p:spPr>
          <a:xfrm>
            <a:off x="529590" y="3995618"/>
            <a:ext cx="8084820" cy="242054"/>
          </a:xfrm>
          <a:prstGeom prst="rect">
            <a:avLst/>
          </a:prstGeom>
          <a:noFill/>
          <a:ln/>
        </p:spPr>
        <p:txBody>
          <a:bodyPr wrap="none" lIns="0" tIns="0" rIns="0" bIns="0" rtlCol="0" anchor="t"/>
          <a:lstStyle/>
          <a:p>
            <a:pPr marL="0" indent="0" algn="ctr">
              <a:lnSpc>
                <a:spcPts val="1900"/>
              </a:lnSpc>
              <a:buNone/>
            </a:pPr>
            <a:r>
              <a:rPr lang="en-US" sz="1150" dirty="0">
                <a:solidFill>
                  <a:srgbClr val="443728"/>
                </a:solidFill>
                <a:latin typeface="Open Sans" pitchFamily="34" charset="0"/>
                <a:ea typeface="Open Sans" pitchFamily="34" charset="-122"/>
                <a:cs typeface="Open Sans" pitchFamily="34" charset="-120"/>
              </a:rPr>
              <a:t>Higher successful transaction rates.</a:t>
            </a:r>
            <a:endParaRPr lang="en-US" sz="1150" dirty="0"/>
          </a:p>
        </p:txBody>
      </p:sp>
      <p:sp>
        <p:nvSpPr>
          <p:cNvPr id="10" name="Text 7"/>
          <p:cNvSpPr/>
          <p:nvPr/>
        </p:nvSpPr>
        <p:spPr>
          <a:xfrm>
            <a:off x="529590" y="4767143"/>
            <a:ext cx="8084820" cy="499348"/>
          </a:xfrm>
          <a:prstGeom prst="rect">
            <a:avLst/>
          </a:prstGeom>
          <a:noFill/>
          <a:ln/>
        </p:spPr>
        <p:txBody>
          <a:bodyPr wrap="none" lIns="0" tIns="0" rIns="0" bIns="0" rtlCol="0" anchor="t"/>
          <a:lstStyle/>
          <a:p>
            <a:pPr marL="0" indent="0" algn="ctr">
              <a:lnSpc>
                <a:spcPts val="3900"/>
              </a:lnSpc>
              <a:buNone/>
            </a:pPr>
            <a:r>
              <a:rPr lang="en-US" sz="3900" b="1" dirty="0">
                <a:solidFill>
                  <a:srgbClr val="443728"/>
                </a:solidFill>
                <a:latin typeface="Crimson Pro Bold" pitchFamily="34" charset="0"/>
                <a:ea typeface="Crimson Pro Bold" pitchFamily="34" charset="-122"/>
                <a:cs typeface="Crimson Pro Bold" pitchFamily="34" charset="-120"/>
              </a:rPr>
              <a:t>High</a:t>
            </a:r>
            <a:endParaRPr lang="en-US" sz="3900" dirty="0"/>
          </a:p>
        </p:txBody>
      </p:sp>
      <p:sp>
        <p:nvSpPr>
          <p:cNvPr id="11" name="Text 8"/>
          <p:cNvSpPr/>
          <p:nvPr/>
        </p:nvSpPr>
        <p:spPr>
          <a:xfrm>
            <a:off x="3445431" y="5455563"/>
            <a:ext cx="2253020" cy="236458"/>
          </a:xfrm>
          <a:prstGeom prst="rect">
            <a:avLst/>
          </a:prstGeom>
          <a:noFill/>
          <a:ln/>
        </p:spPr>
        <p:txBody>
          <a:bodyPr wrap="none" lIns="0" tIns="0" rIns="0" bIns="0" rtlCol="0" anchor="t"/>
          <a:lstStyle/>
          <a:p>
            <a:pPr marL="0" indent="0" algn="ctr">
              <a:lnSpc>
                <a:spcPts val="1850"/>
              </a:lnSpc>
              <a:buNone/>
            </a:pPr>
            <a:r>
              <a:rPr lang="en-US" sz="1450" b="1" dirty="0">
                <a:solidFill>
                  <a:srgbClr val="443728"/>
                </a:solidFill>
                <a:latin typeface="Crimson Pro Bold" pitchFamily="34" charset="0"/>
                <a:ea typeface="Crimson Pro Bold" pitchFamily="34" charset="-122"/>
                <a:cs typeface="Crimson Pro Bold" pitchFamily="34" charset="-120"/>
              </a:rPr>
              <a:t>Enhanced Customer Loyalty</a:t>
            </a:r>
            <a:endParaRPr lang="en-US" sz="1450" dirty="0"/>
          </a:p>
        </p:txBody>
      </p:sp>
      <p:sp>
        <p:nvSpPr>
          <p:cNvPr id="12" name="Text 9"/>
          <p:cNvSpPr/>
          <p:nvPr/>
        </p:nvSpPr>
        <p:spPr>
          <a:xfrm>
            <a:off x="529590" y="5782747"/>
            <a:ext cx="8084820" cy="242054"/>
          </a:xfrm>
          <a:prstGeom prst="rect">
            <a:avLst/>
          </a:prstGeom>
          <a:noFill/>
          <a:ln/>
        </p:spPr>
        <p:txBody>
          <a:bodyPr wrap="none" lIns="0" tIns="0" rIns="0" bIns="0" rtlCol="0" anchor="t"/>
          <a:lstStyle/>
          <a:p>
            <a:pPr marL="0" indent="0" algn="ctr">
              <a:lnSpc>
                <a:spcPts val="1900"/>
              </a:lnSpc>
              <a:buNone/>
            </a:pPr>
            <a:r>
              <a:rPr lang="en-US" sz="1150" dirty="0">
                <a:solidFill>
                  <a:srgbClr val="443728"/>
                </a:solidFill>
                <a:latin typeface="Open Sans" pitchFamily="34" charset="0"/>
                <a:ea typeface="Open Sans" pitchFamily="34" charset="-122"/>
                <a:cs typeface="Open Sans" pitchFamily="34" charset="-120"/>
              </a:rPr>
              <a:t>Positive payment experience builds trust.</a:t>
            </a:r>
            <a:endParaRPr lang="en-US" sz="1150" dirty="0"/>
          </a:p>
        </p:txBody>
      </p:sp>
      <p:sp>
        <p:nvSpPr>
          <p:cNvPr id="13" name="Text 10"/>
          <p:cNvSpPr/>
          <p:nvPr/>
        </p:nvSpPr>
        <p:spPr>
          <a:xfrm>
            <a:off x="529590" y="6554272"/>
            <a:ext cx="8084820" cy="499348"/>
          </a:xfrm>
          <a:prstGeom prst="rect">
            <a:avLst/>
          </a:prstGeom>
          <a:noFill/>
          <a:ln/>
        </p:spPr>
        <p:txBody>
          <a:bodyPr wrap="none" lIns="0" tIns="0" rIns="0" bIns="0" rtlCol="0" anchor="t"/>
          <a:lstStyle/>
          <a:p>
            <a:pPr marL="0" indent="0" algn="ctr">
              <a:lnSpc>
                <a:spcPts val="3900"/>
              </a:lnSpc>
              <a:buNone/>
            </a:pPr>
            <a:r>
              <a:rPr lang="en-US" sz="3900" b="1" dirty="0">
                <a:solidFill>
                  <a:srgbClr val="443728"/>
                </a:solidFill>
                <a:latin typeface="Crimson Pro Bold" pitchFamily="34" charset="0"/>
                <a:ea typeface="Crimson Pro Bold" pitchFamily="34" charset="-122"/>
                <a:cs typeface="Crimson Pro Bold" pitchFamily="34" charset="-120"/>
              </a:rPr>
              <a:t>Maximized</a:t>
            </a:r>
            <a:endParaRPr lang="en-US" sz="3900" dirty="0"/>
          </a:p>
        </p:txBody>
      </p:sp>
      <p:sp>
        <p:nvSpPr>
          <p:cNvPr id="14" name="Text 11"/>
          <p:cNvSpPr/>
          <p:nvPr/>
        </p:nvSpPr>
        <p:spPr>
          <a:xfrm>
            <a:off x="3626168" y="7242691"/>
            <a:ext cx="1891546" cy="236458"/>
          </a:xfrm>
          <a:prstGeom prst="rect">
            <a:avLst/>
          </a:prstGeom>
          <a:noFill/>
          <a:ln/>
        </p:spPr>
        <p:txBody>
          <a:bodyPr wrap="none" lIns="0" tIns="0" rIns="0" bIns="0" rtlCol="0" anchor="t"/>
          <a:lstStyle/>
          <a:p>
            <a:pPr marL="0" indent="0" algn="ctr">
              <a:lnSpc>
                <a:spcPts val="1850"/>
              </a:lnSpc>
              <a:buNone/>
            </a:pPr>
            <a:r>
              <a:rPr lang="en-US" sz="1450" b="1" dirty="0">
                <a:solidFill>
                  <a:srgbClr val="443728"/>
                </a:solidFill>
                <a:latin typeface="Crimson Pro Bold" pitchFamily="34" charset="0"/>
                <a:ea typeface="Crimson Pro Bold" pitchFamily="34" charset="-122"/>
                <a:cs typeface="Crimson Pro Bold" pitchFamily="34" charset="-120"/>
              </a:rPr>
              <a:t>Revenue Protection</a:t>
            </a:r>
            <a:endParaRPr lang="en-US" sz="1450" dirty="0"/>
          </a:p>
        </p:txBody>
      </p:sp>
      <p:sp>
        <p:nvSpPr>
          <p:cNvPr id="15" name="Text 12"/>
          <p:cNvSpPr/>
          <p:nvPr/>
        </p:nvSpPr>
        <p:spPr>
          <a:xfrm>
            <a:off x="529590" y="7569875"/>
            <a:ext cx="8084820" cy="242054"/>
          </a:xfrm>
          <a:prstGeom prst="rect">
            <a:avLst/>
          </a:prstGeom>
          <a:noFill/>
          <a:ln/>
        </p:spPr>
        <p:txBody>
          <a:bodyPr wrap="none" lIns="0" tIns="0" rIns="0" bIns="0" rtlCol="0" anchor="t"/>
          <a:lstStyle/>
          <a:p>
            <a:pPr marL="0" indent="0" algn="ctr">
              <a:lnSpc>
                <a:spcPts val="1900"/>
              </a:lnSpc>
              <a:buNone/>
            </a:pPr>
            <a:r>
              <a:rPr lang="en-US" sz="1150" dirty="0">
                <a:solidFill>
                  <a:srgbClr val="443728"/>
                </a:solidFill>
                <a:latin typeface="Open Sans" pitchFamily="34" charset="0"/>
                <a:ea typeface="Open Sans" pitchFamily="34" charset="-122"/>
                <a:cs typeface="Open Sans" pitchFamily="34" charset="-120"/>
              </a:rPr>
              <a:t>Minimizes losses from payment failures.</a:t>
            </a:r>
            <a:endParaRPr lang="en-US" sz="11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523053"/>
            <a:ext cx="10226635"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Emergency Wallet vs. Traditional Methods</a:t>
            </a:r>
            <a:endParaRPr lang="en-US" sz="4450" dirty="0"/>
          </a:p>
        </p:txBody>
      </p:sp>
      <p:sp>
        <p:nvSpPr>
          <p:cNvPr id="3" name="Text 1"/>
          <p:cNvSpPr/>
          <p:nvPr/>
        </p:nvSpPr>
        <p:spPr>
          <a:xfrm>
            <a:off x="793790" y="379880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Traditional Methods</a:t>
            </a:r>
            <a:endParaRPr lang="en-US" sz="2200" dirty="0"/>
          </a:p>
        </p:txBody>
      </p:sp>
      <p:sp>
        <p:nvSpPr>
          <p:cNvPr id="4" name="Text 2"/>
          <p:cNvSpPr/>
          <p:nvPr/>
        </p:nvSpPr>
        <p:spPr>
          <a:xfrm>
            <a:off x="793790" y="43799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43728"/>
                </a:solidFill>
                <a:latin typeface="Open Sans" pitchFamily="34" charset="0"/>
                <a:ea typeface="Open Sans" pitchFamily="34" charset="-122"/>
                <a:cs typeface="Open Sans" pitchFamily="34" charset="-120"/>
              </a:rPr>
              <a:t>Retry Logic: Causes delays, no guarantee.</a:t>
            </a:r>
            <a:endParaRPr lang="en-US" sz="1750" dirty="0"/>
          </a:p>
        </p:txBody>
      </p:sp>
      <p:sp>
        <p:nvSpPr>
          <p:cNvPr id="5" name="Text 3"/>
          <p:cNvSpPr/>
          <p:nvPr/>
        </p:nvSpPr>
        <p:spPr>
          <a:xfrm>
            <a:off x="793790" y="48221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43728"/>
                </a:solidFill>
                <a:latin typeface="Open Sans" pitchFamily="34" charset="0"/>
                <a:ea typeface="Open Sans" pitchFamily="34" charset="-122"/>
                <a:cs typeface="Open Sans" pitchFamily="34" charset="-120"/>
              </a:rPr>
              <a:t>Alternative Options: Requires setup, lower conversion.</a:t>
            </a:r>
            <a:endParaRPr lang="en-US" sz="1750" dirty="0"/>
          </a:p>
        </p:txBody>
      </p:sp>
      <p:sp>
        <p:nvSpPr>
          <p:cNvPr id="6" name="Text 4"/>
          <p:cNvSpPr/>
          <p:nvPr/>
        </p:nvSpPr>
        <p:spPr>
          <a:xfrm>
            <a:off x="7599521" y="379880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Emergency Wallet</a:t>
            </a:r>
            <a:endParaRPr lang="en-US" sz="2200" dirty="0"/>
          </a:p>
        </p:txBody>
      </p:sp>
      <p:sp>
        <p:nvSpPr>
          <p:cNvPr id="7" name="Text 5"/>
          <p:cNvSpPr/>
          <p:nvPr/>
        </p:nvSpPr>
        <p:spPr>
          <a:xfrm>
            <a:off x="7599521" y="43799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43728"/>
                </a:solidFill>
                <a:latin typeface="Open Sans" pitchFamily="34" charset="0"/>
                <a:ea typeface="Open Sans" pitchFamily="34" charset="-122"/>
                <a:cs typeface="Open Sans" pitchFamily="34" charset="-120"/>
              </a:rPr>
              <a:t>Instant: No delays, immediate solution.</a:t>
            </a:r>
            <a:endParaRPr lang="en-US" sz="1750" dirty="0"/>
          </a:p>
        </p:txBody>
      </p:sp>
      <p:sp>
        <p:nvSpPr>
          <p:cNvPr id="8" name="Text 6"/>
          <p:cNvSpPr/>
          <p:nvPr/>
        </p:nvSpPr>
        <p:spPr>
          <a:xfrm>
            <a:off x="7599521" y="48221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43728"/>
                </a:solidFill>
                <a:latin typeface="Open Sans" pitchFamily="34" charset="0"/>
                <a:ea typeface="Open Sans" pitchFamily="34" charset="-122"/>
                <a:cs typeface="Open Sans" pitchFamily="34" charset="-120"/>
              </a:rPr>
              <a:t>Seamless: No user setup needed.</a:t>
            </a:r>
            <a:endParaRPr lang="en-US" sz="1750" dirty="0"/>
          </a:p>
        </p:txBody>
      </p:sp>
      <p:sp>
        <p:nvSpPr>
          <p:cNvPr id="9" name="Text 7"/>
          <p:cNvSpPr/>
          <p:nvPr/>
        </p:nvSpPr>
        <p:spPr>
          <a:xfrm>
            <a:off x="7599521" y="52643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43728"/>
                </a:solidFill>
                <a:latin typeface="Open Sans" pitchFamily="34" charset="0"/>
                <a:ea typeface="Open Sans" pitchFamily="34" charset="-122"/>
                <a:cs typeface="Open Sans" pitchFamily="34" charset="-120"/>
              </a:rPr>
              <a:t>Automatic: Works in the background.</a:t>
            </a:r>
            <a:endParaRPr lang="en-US" sz="1750" dirty="0"/>
          </a:p>
        </p:txBody>
      </p:sp>
      <p:sp>
        <p:nvSpPr>
          <p:cNvPr id="10" name="Rectangle 9">
            <a:extLst>
              <a:ext uri="{FF2B5EF4-FFF2-40B4-BE49-F238E27FC236}">
                <a16:creationId xmlns:a16="http://schemas.microsoft.com/office/drawing/2014/main" id="{5E141726-979B-CFD9-849C-0AC2B6C3052C}"/>
              </a:ext>
            </a:extLst>
          </p:cNvPr>
          <p:cNvSpPr/>
          <p:nvPr/>
        </p:nvSpPr>
        <p:spPr>
          <a:xfrm>
            <a:off x="12742223" y="7729392"/>
            <a:ext cx="1769424" cy="474610"/>
          </a:xfrm>
          <a:prstGeom prst="rect">
            <a:avLst/>
          </a:prstGeom>
          <a:solidFill>
            <a:srgbClr val="FFFC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31984"/>
            <a:ext cx="7322582"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Adoption and Implementation</a:t>
            </a:r>
            <a:endParaRPr lang="en-US" sz="4450" dirty="0"/>
          </a:p>
        </p:txBody>
      </p:sp>
      <p:pic>
        <p:nvPicPr>
          <p:cNvPr id="4" name="Image 1" descr="preencoded.png"/>
          <p:cNvPicPr>
            <a:picLocks noChangeAspect="1"/>
          </p:cNvPicPr>
          <p:nvPr/>
        </p:nvPicPr>
        <p:blipFill>
          <a:blip r:embed="rId4"/>
          <a:stretch>
            <a:fillRect/>
          </a:stretch>
        </p:blipFill>
        <p:spPr>
          <a:xfrm>
            <a:off x="6280190" y="1680924"/>
            <a:ext cx="566976" cy="566976"/>
          </a:xfrm>
          <a:prstGeom prst="rect">
            <a:avLst/>
          </a:prstGeom>
        </p:spPr>
      </p:pic>
      <p:sp>
        <p:nvSpPr>
          <p:cNvPr id="5" name="Text 1"/>
          <p:cNvSpPr/>
          <p:nvPr/>
        </p:nvSpPr>
        <p:spPr>
          <a:xfrm>
            <a:off x="6280190" y="2474714"/>
            <a:ext cx="2329815" cy="708660"/>
          </a:xfrm>
          <a:prstGeom prst="rect">
            <a:avLst/>
          </a:prstGeom>
          <a:noFill/>
          <a:ln/>
        </p:spPr>
        <p:txBody>
          <a:bodyPr wrap="squar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Simple API Integration</a:t>
            </a:r>
            <a:endParaRPr lang="en-US" sz="2200" dirty="0"/>
          </a:p>
        </p:txBody>
      </p:sp>
      <p:sp>
        <p:nvSpPr>
          <p:cNvPr id="6" name="Text 2"/>
          <p:cNvSpPr/>
          <p:nvPr/>
        </p:nvSpPr>
        <p:spPr>
          <a:xfrm>
            <a:off x="6280190" y="3319463"/>
            <a:ext cx="2329815"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Easy to connect with existing payment gateways.</a:t>
            </a:r>
            <a:endParaRPr lang="en-US" sz="1750" dirty="0"/>
          </a:p>
        </p:txBody>
      </p:sp>
      <p:pic>
        <p:nvPicPr>
          <p:cNvPr id="7" name="Image 2" descr="preencoded.png"/>
          <p:cNvPicPr>
            <a:picLocks noChangeAspect="1"/>
          </p:cNvPicPr>
          <p:nvPr/>
        </p:nvPicPr>
        <p:blipFill>
          <a:blip r:embed="rId5"/>
          <a:stretch>
            <a:fillRect/>
          </a:stretch>
        </p:blipFill>
        <p:spPr>
          <a:xfrm>
            <a:off x="8893493" y="1680924"/>
            <a:ext cx="566976" cy="566976"/>
          </a:xfrm>
          <a:prstGeom prst="rect">
            <a:avLst/>
          </a:prstGeom>
        </p:spPr>
      </p:pic>
      <p:sp>
        <p:nvSpPr>
          <p:cNvPr id="8" name="Text 3"/>
          <p:cNvSpPr/>
          <p:nvPr/>
        </p:nvSpPr>
        <p:spPr>
          <a:xfrm>
            <a:off x="8893493" y="2474714"/>
            <a:ext cx="2329815" cy="708660"/>
          </a:xfrm>
          <a:prstGeom prst="rect">
            <a:avLst/>
          </a:prstGeom>
          <a:noFill/>
          <a:ln/>
        </p:spPr>
        <p:txBody>
          <a:bodyPr wrap="squar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Customizable Design</a:t>
            </a:r>
            <a:endParaRPr lang="en-US" sz="2200" dirty="0"/>
          </a:p>
        </p:txBody>
      </p:sp>
      <p:sp>
        <p:nvSpPr>
          <p:cNvPr id="9" name="Text 4"/>
          <p:cNvSpPr/>
          <p:nvPr/>
        </p:nvSpPr>
        <p:spPr>
          <a:xfrm>
            <a:off x="8893493" y="3319463"/>
            <a:ext cx="2329815"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Branding and user interface can be customized.</a:t>
            </a:r>
            <a:endParaRPr lang="en-US" sz="1750" dirty="0"/>
          </a:p>
        </p:txBody>
      </p:sp>
      <p:pic>
        <p:nvPicPr>
          <p:cNvPr id="10" name="Image 3" descr="preencoded.png"/>
          <p:cNvPicPr>
            <a:picLocks noChangeAspect="1"/>
          </p:cNvPicPr>
          <p:nvPr/>
        </p:nvPicPr>
        <p:blipFill>
          <a:blip r:embed="rId6"/>
          <a:stretch>
            <a:fillRect/>
          </a:stretch>
        </p:blipFill>
        <p:spPr>
          <a:xfrm>
            <a:off x="11506795" y="1680924"/>
            <a:ext cx="566976" cy="566976"/>
          </a:xfrm>
          <a:prstGeom prst="rect">
            <a:avLst/>
          </a:prstGeom>
        </p:spPr>
      </p:pic>
      <p:sp>
        <p:nvSpPr>
          <p:cNvPr id="11" name="Text 5"/>
          <p:cNvSpPr/>
          <p:nvPr/>
        </p:nvSpPr>
        <p:spPr>
          <a:xfrm>
            <a:off x="11506795" y="2474714"/>
            <a:ext cx="232981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Tiered Pricing</a:t>
            </a:r>
            <a:endParaRPr lang="en-US" sz="2200" dirty="0"/>
          </a:p>
        </p:txBody>
      </p:sp>
      <p:sp>
        <p:nvSpPr>
          <p:cNvPr id="12" name="Text 6"/>
          <p:cNvSpPr/>
          <p:nvPr/>
        </p:nvSpPr>
        <p:spPr>
          <a:xfrm>
            <a:off x="11506795" y="2965133"/>
            <a:ext cx="2329815"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Flexible plans based on transaction volume.</a:t>
            </a:r>
            <a:endParaRPr lang="en-US" sz="1750" dirty="0"/>
          </a:p>
        </p:txBody>
      </p:sp>
      <p:pic>
        <p:nvPicPr>
          <p:cNvPr id="13" name="Image 4" descr="preencoded.png"/>
          <p:cNvPicPr>
            <a:picLocks noChangeAspect="1"/>
          </p:cNvPicPr>
          <p:nvPr/>
        </p:nvPicPr>
        <p:blipFill>
          <a:blip r:embed="rId7"/>
          <a:stretch>
            <a:fillRect/>
          </a:stretch>
        </p:blipFill>
        <p:spPr>
          <a:xfrm>
            <a:off x="6280190" y="4861798"/>
            <a:ext cx="566976" cy="566976"/>
          </a:xfrm>
          <a:prstGeom prst="rect">
            <a:avLst/>
          </a:prstGeom>
        </p:spPr>
      </p:pic>
      <p:sp>
        <p:nvSpPr>
          <p:cNvPr id="14" name="Text 7"/>
          <p:cNvSpPr/>
          <p:nvPr/>
        </p:nvSpPr>
        <p:spPr>
          <a:xfrm>
            <a:off x="6280190" y="5655588"/>
            <a:ext cx="232981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Proven Success</a:t>
            </a:r>
            <a:endParaRPr lang="en-US" sz="2200" dirty="0"/>
          </a:p>
        </p:txBody>
      </p:sp>
      <p:sp>
        <p:nvSpPr>
          <p:cNvPr id="15" name="Text 8"/>
          <p:cNvSpPr/>
          <p:nvPr/>
        </p:nvSpPr>
        <p:spPr>
          <a:xfrm>
            <a:off x="6280190" y="6146006"/>
            <a:ext cx="2329815"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Pilot program showed 99.9% success during failures.</a:t>
            </a:r>
            <a:endParaRPr lang="en-US" sz="1750" dirty="0"/>
          </a:p>
        </p:txBody>
      </p:sp>
      <p:sp>
        <p:nvSpPr>
          <p:cNvPr id="16" name="Rectangle 15">
            <a:extLst>
              <a:ext uri="{FF2B5EF4-FFF2-40B4-BE49-F238E27FC236}">
                <a16:creationId xmlns:a16="http://schemas.microsoft.com/office/drawing/2014/main" id="{F7BEA11B-D529-2C45-91D2-24F595589644}"/>
              </a:ext>
            </a:extLst>
          </p:cNvPr>
          <p:cNvSpPr/>
          <p:nvPr/>
        </p:nvSpPr>
        <p:spPr>
          <a:xfrm>
            <a:off x="12742223" y="7729392"/>
            <a:ext cx="1769424" cy="474610"/>
          </a:xfrm>
          <a:prstGeom prst="rect">
            <a:avLst/>
          </a:prstGeom>
          <a:solidFill>
            <a:srgbClr val="FFFC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Conclusion: Future-Proof Your Payments</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The Emergency Wallet is essential for reliable online transactions. It minimizes revenue loss and maximizes customer satisfaction. This proactive solution handles inevitable payment failures. Contact us to learn how to implement it.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373</Words>
  <Application>Microsoft Office PowerPoint</Application>
  <PresentationFormat>Custom</PresentationFormat>
  <Paragraphs>74</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Open Sans</vt:lpstr>
      <vt:lpstr>Arial</vt:lpstr>
      <vt:lpstr>Crimson Pro Bold</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gopu sai kumar</cp:lastModifiedBy>
  <cp:revision>2</cp:revision>
  <dcterms:created xsi:type="dcterms:W3CDTF">2025-06-02T07:44:02Z</dcterms:created>
  <dcterms:modified xsi:type="dcterms:W3CDTF">2025-06-02T07:46:51Z</dcterms:modified>
</cp:coreProperties>
</file>